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88" r:id="rId3"/>
    <p:sldId id="257" r:id="rId4"/>
    <p:sldId id="259" r:id="rId5"/>
    <p:sldId id="260" r:id="rId6"/>
    <p:sldId id="261" r:id="rId7"/>
    <p:sldId id="262" r:id="rId8"/>
    <p:sldId id="263" r:id="rId9"/>
    <p:sldId id="289" r:id="rId10"/>
    <p:sldId id="264" r:id="rId11"/>
    <p:sldId id="265" r:id="rId12"/>
    <p:sldId id="282" r:id="rId13"/>
    <p:sldId id="283" r:id="rId14"/>
    <p:sldId id="284" r:id="rId15"/>
    <p:sldId id="286" r:id="rId16"/>
    <p:sldId id="285" r:id="rId17"/>
    <p:sldId id="287"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3" d="100"/>
          <a:sy n="83" d="100"/>
        </p:scale>
        <p:origin x="-166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4E340D-66A5-1A45-A3A0-9F1D8A8EAF1A}" type="datetimeFigureOut">
              <a:rPr lang="en-US" smtClean="0"/>
              <a:t>10/3/11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1782249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4E340D-66A5-1A45-A3A0-9F1D8A8EAF1A}" type="datetimeFigureOut">
              <a:rPr lang="en-US" smtClean="0"/>
              <a:t>10/3/11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97537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4E340D-66A5-1A45-A3A0-9F1D8A8EAF1A}" type="datetimeFigureOut">
              <a:rPr lang="en-US" smtClean="0"/>
              <a:t>10/3/11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24813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4E340D-66A5-1A45-A3A0-9F1D8A8EAF1A}" type="datetimeFigureOut">
              <a:rPr lang="en-US" smtClean="0"/>
              <a:t>10/3/11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3448839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4E340D-66A5-1A45-A3A0-9F1D8A8EAF1A}" type="datetimeFigureOut">
              <a:rPr lang="en-US" smtClean="0"/>
              <a:t>10/3/11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2569462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4E340D-66A5-1A45-A3A0-9F1D8A8EAF1A}" type="datetimeFigureOut">
              <a:rPr lang="en-US" smtClean="0"/>
              <a:t>10/3/11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6266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4E340D-66A5-1A45-A3A0-9F1D8A8EAF1A}" type="datetimeFigureOut">
              <a:rPr lang="en-US" smtClean="0"/>
              <a:t>10/3/11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671439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4E340D-66A5-1A45-A3A0-9F1D8A8EAF1A}" type="datetimeFigureOut">
              <a:rPr lang="en-US" smtClean="0"/>
              <a:t>10/3/11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279915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4E340D-66A5-1A45-A3A0-9F1D8A8EAF1A}" type="datetimeFigureOut">
              <a:rPr lang="en-US" smtClean="0"/>
              <a:t>10/3/11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2714710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4E340D-66A5-1A45-A3A0-9F1D8A8EAF1A}" type="datetimeFigureOut">
              <a:rPr lang="en-US" smtClean="0"/>
              <a:t>10/3/11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2571429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4E340D-66A5-1A45-A3A0-9F1D8A8EAF1A}" type="datetimeFigureOut">
              <a:rPr lang="en-US" smtClean="0"/>
              <a:t>10/3/11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DFC230-DFAB-BE4C-A83C-AE5CEF142A0E}" type="slidenum">
              <a:rPr lang="en-US" smtClean="0"/>
              <a:t>‹#›</a:t>
            </a:fld>
            <a:endParaRPr lang="en-US"/>
          </a:p>
        </p:txBody>
      </p:sp>
    </p:spTree>
    <p:extLst>
      <p:ext uri="{BB962C8B-B14F-4D97-AF65-F5344CB8AC3E}">
        <p14:creationId xmlns:p14="http://schemas.microsoft.com/office/powerpoint/2010/main" val="33060701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4E340D-66A5-1A45-A3A0-9F1D8A8EAF1A}" type="datetimeFigureOut">
              <a:rPr lang="en-US" smtClean="0"/>
              <a:t>10/3/11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FC230-DFAB-BE4C-A83C-AE5CEF142A0E}" type="slidenum">
              <a:rPr lang="en-US" smtClean="0"/>
              <a:t>‹#›</a:t>
            </a:fld>
            <a:endParaRPr lang="en-US"/>
          </a:p>
        </p:txBody>
      </p:sp>
    </p:spTree>
    <p:extLst>
      <p:ext uri="{BB962C8B-B14F-4D97-AF65-F5344CB8AC3E}">
        <p14:creationId xmlns:p14="http://schemas.microsoft.com/office/powerpoint/2010/main" val="631866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accent1">
              <a:lumMod val="50000"/>
            </a:schemeClr>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Excel_Sheet1.xlsx"/><Relationship Id="rId4" Type="http://schemas.openxmlformats.org/officeDocument/2006/relationships/image" Target="../media/image1.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DRGs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689960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endParaRPr lang="en-US" smtClean="0"/>
          </a:p>
        </p:txBody>
      </p:sp>
      <p:pic>
        <p:nvPicPr>
          <p:cNvPr id="38915" name="Content Placeholder 3" descr="backwards.gif"/>
          <p:cNvPicPr>
            <a:picLocks noGrp="1" noChangeAspect="1"/>
          </p:cNvPicPr>
          <p:nvPr>
            <p:ph idx="1"/>
          </p:nvPr>
        </p:nvPicPr>
        <p:blipFill>
          <a:blip r:embed="rId2" cstate="print"/>
          <a:srcRect/>
          <a:stretch>
            <a:fillRect/>
          </a:stretch>
        </p:blipFill>
        <p:spPr>
          <a:xfrm>
            <a:off x="-31750" y="0"/>
            <a:ext cx="9175750" cy="6126163"/>
          </a:xfrm>
        </p:spPr>
      </p:pic>
    </p:spTree>
    <p:extLst>
      <p:ext uri="{BB962C8B-B14F-4D97-AF65-F5344CB8AC3E}">
        <p14:creationId xmlns:p14="http://schemas.microsoft.com/office/powerpoint/2010/main" val="39154260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endParaRPr lang="en-US" smtClean="0"/>
          </a:p>
        </p:txBody>
      </p:sp>
      <p:pic>
        <p:nvPicPr>
          <p:cNvPr id="39939" name="Content Placeholder 3" descr="forwards.gif"/>
          <p:cNvPicPr>
            <a:picLocks noGrp="1" noChangeAspect="1"/>
          </p:cNvPicPr>
          <p:nvPr>
            <p:ph idx="1"/>
          </p:nvPr>
        </p:nvPicPr>
        <p:blipFill>
          <a:blip r:embed="rId2" cstate="print"/>
          <a:srcRect/>
          <a:stretch>
            <a:fillRect/>
          </a:stretch>
        </p:blipFill>
        <p:spPr>
          <a:xfrm>
            <a:off x="41275" y="76200"/>
            <a:ext cx="9061450" cy="6049963"/>
          </a:xfrm>
        </p:spPr>
      </p:pic>
    </p:spTree>
    <p:extLst>
      <p:ext uri="{BB962C8B-B14F-4D97-AF65-F5344CB8AC3E}">
        <p14:creationId xmlns:p14="http://schemas.microsoft.com/office/powerpoint/2010/main" val="249830750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of DRG payment</a:t>
            </a:r>
            <a:endParaRPr lang="en-US" dirty="0"/>
          </a:p>
        </p:txBody>
      </p:sp>
      <p:pic>
        <p:nvPicPr>
          <p:cNvPr id="4" name="Content Placeholder 3"/>
          <p:cNvPicPr>
            <a:picLocks noGrp="1" noChangeAspect="1"/>
          </p:cNvPicPr>
          <p:nvPr>
            <p:ph idx="1"/>
          </p:nvPr>
        </p:nvPicPr>
        <p:blipFill>
          <a:blip r:embed="rId2"/>
          <a:srcRect t="14237" b="14237"/>
          <a:stretch>
            <a:fillRect/>
          </a:stretch>
        </p:blipFill>
        <p:spPr>
          <a:xfrm>
            <a:off x="-4140" y="1600200"/>
            <a:ext cx="9148140" cy="5031124"/>
          </a:xfrm>
        </p:spPr>
      </p:pic>
    </p:spTree>
    <p:extLst>
      <p:ext uri="{BB962C8B-B14F-4D97-AF65-F5344CB8AC3E}">
        <p14:creationId xmlns:p14="http://schemas.microsoft.com/office/powerpoint/2010/main" val="3489116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‘QUICKER AND SICKER’ UNDER MEDICARE’S PROSPECTIVE PAYMENT SYSTEM FOR HOSPITALS: NEW EVIDENCE ON AN OLD ISSUE FROM A NATIONAL LONGITUDINAL SURVEY </a:t>
            </a:r>
            <a:endParaRPr lang="en-US" dirty="0" smtClean="0"/>
          </a:p>
          <a:p>
            <a:r>
              <a:rPr lang="en-US" i="1" dirty="0" err="1"/>
              <a:t>Xufeng</a:t>
            </a:r>
            <a:r>
              <a:rPr lang="en-US" i="1" dirty="0"/>
              <a:t> </a:t>
            </a:r>
            <a:r>
              <a:rPr lang="en-US" i="1" dirty="0" err="1"/>
              <a:t>Qian</a:t>
            </a:r>
            <a:r>
              <a:rPr lang="en-US" i="1" dirty="0"/>
              <a:t>,∗ Louise B. Russell,† Elmira </a:t>
            </a:r>
            <a:r>
              <a:rPr lang="en-US" i="1" dirty="0" err="1"/>
              <a:t>Valiyeva</a:t>
            </a:r>
            <a:r>
              <a:rPr lang="en-US" i="1" dirty="0"/>
              <a:t>‡ and Jane E. Miller§ </a:t>
            </a:r>
            <a:endParaRPr lang="en-US" dirty="0" smtClean="0"/>
          </a:p>
          <a:p>
            <a:endParaRPr lang="en-US" dirty="0"/>
          </a:p>
        </p:txBody>
      </p:sp>
    </p:spTree>
    <p:extLst>
      <p:ext uri="{BB962C8B-B14F-4D97-AF65-F5344CB8AC3E}">
        <p14:creationId xmlns:p14="http://schemas.microsoft.com/office/powerpoint/2010/main" val="657797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Quicker and sicker </a:t>
            </a:r>
            <a:br>
              <a:rPr lang="en-US" dirty="0" smtClean="0"/>
            </a:br>
            <a:r>
              <a:rPr lang="en-US" dirty="0" smtClean="0"/>
              <a:t>with PPS</a:t>
            </a:r>
            <a:endParaRPr lang="en-US" dirty="0"/>
          </a:p>
        </p:txBody>
      </p:sp>
      <p:sp>
        <p:nvSpPr>
          <p:cNvPr id="3" name="Content Placeholder 2"/>
          <p:cNvSpPr>
            <a:spLocks noGrp="1"/>
          </p:cNvSpPr>
          <p:nvPr>
            <p:ph idx="1"/>
          </p:nvPr>
        </p:nvSpPr>
        <p:spPr/>
        <p:txBody>
          <a:bodyPr>
            <a:normAutofit/>
          </a:bodyPr>
          <a:lstStyle/>
          <a:p>
            <a:r>
              <a:rPr lang="en-US" dirty="0" smtClean="0"/>
              <a:t>Direct discharges to nursing homes from hospitals jumped</a:t>
            </a:r>
          </a:p>
          <a:p>
            <a:pPr lvl="1"/>
            <a:r>
              <a:rPr lang="en-US" dirty="0" smtClean="0"/>
              <a:t>and may have risen further in the early 1990s when payment rates were tightened and as hospitals’ discharge planning improved and home health expanded. </a:t>
            </a:r>
          </a:p>
          <a:p>
            <a:r>
              <a:rPr lang="en-US" dirty="0" smtClean="0"/>
              <a:t>Admissions </a:t>
            </a:r>
            <a:r>
              <a:rPr lang="en-US" dirty="0"/>
              <a:t>to nursing homes from the community </a:t>
            </a:r>
            <a:r>
              <a:rPr lang="en-US" dirty="0" smtClean="0"/>
              <a:t>of recently discharged hospital patients more </a:t>
            </a:r>
            <a:r>
              <a:rPr lang="en-US" dirty="0"/>
              <a:t>than tripled under </a:t>
            </a:r>
            <a:r>
              <a:rPr lang="en-US" dirty="0" smtClean="0"/>
              <a:t>PPS.</a:t>
            </a:r>
            <a:endParaRPr lang="en-US" dirty="0"/>
          </a:p>
        </p:txBody>
      </p:sp>
    </p:spTree>
    <p:extLst>
      <p:ext uri="{BB962C8B-B14F-4D97-AF65-F5344CB8AC3E}">
        <p14:creationId xmlns:p14="http://schemas.microsoft.com/office/powerpoint/2010/main" val="4039452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Quicker and sicker </a:t>
            </a:r>
            <a:br>
              <a:rPr lang="en-US" dirty="0" smtClean="0"/>
            </a:br>
            <a:r>
              <a:rPr lang="en-US" dirty="0" smtClean="0"/>
              <a:t>with PPS</a:t>
            </a:r>
            <a:endParaRPr lang="en-US" dirty="0"/>
          </a:p>
        </p:txBody>
      </p:sp>
      <p:sp>
        <p:nvSpPr>
          <p:cNvPr id="3" name="Content Placeholder 2"/>
          <p:cNvSpPr>
            <a:spLocks noGrp="1"/>
          </p:cNvSpPr>
          <p:nvPr>
            <p:ph idx="1"/>
          </p:nvPr>
        </p:nvSpPr>
        <p:spPr/>
        <p:txBody>
          <a:bodyPr>
            <a:normAutofit/>
          </a:bodyPr>
          <a:lstStyle/>
          <a:p>
            <a:r>
              <a:rPr lang="en-US" dirty="0" smtClean="0"/>
              <a:t>Based on regression model that controlled for the health of patients</a:t>
            </a:r>
          </a:p>
          <a:p>
            <a:r>
              <a:rPr lang="en-US" dirty="0" smtClean="0"/>
              <a:t>On average, hospitalized patients were sicker, thanks to </a:t>
            </a:r>
          </a:p>
          <a:p>
            <a:pPr lvl="1"/>
            <a:r>
              <a:rPr lang="en-US" dirty="0" smtClean="0"/>
              <a:t>Peer Review Organizations, </a:t>
            </a:r>
          </a:p>
          <a:p>
            <a:pPr lvl="1"/>
            <a:r>
              <a:rPr lang="en-US" dirty="0" smtClean="0"/>
              <a:t>$ for outpatient surgery,</a:t>
            </a:r>
          </a:p>
          <a:p>
            <a:pPr lvl="1"/>
            <a:r>
              <a:rPr lang="en-US" dirty="0" smtClean="0"/>
              <a:t>… </a:t>
            </a:r>
          </a:p>
        </p:txBody>
      </p:sp>
    </p:spTree>
    <p:extLst>
      <p:ext uri="{BB962C8B-B14F-4D97-AF65-F5344CB8AC3E}">
        <p14:creationId xmlns:p14="http://schemas.microsoft.com/office/powerpoint/2010/main" val="1780378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1244600" y="152400"/>
            <a:ext cx="6654800" cy="6540500"/>
          </a:xfrm>
          <a:prstGeom prst="rect">
            <a:avLst/>
          </a:prstGeom>
        </p:spPr>
      </p:pic>
    </p:spTree>
    <p:extLst>
      <p:ext uri="{BB962C8B-B14F-4D97-AF65-F5344CB8AC3E}">
        <p14:creationId xmlns:p14="http://schemas.microsoft.com/office/powerpoint/2010/main" val="2810669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231900" y="304800"/>
            <a:ext cx="6667500" cy="6235700"/>
          </a:xfrm>
          <a:prstGeom prst="rect">
            <a:avLst/>
          </a:prstGeom>
        </p:spPr>
      </p:pic>
    </p:spTree>
    <p:extLst>
      <p:ext uri="{BB962C8B-B14F-4D97-AF65-F5344CB8AC3E}">
        <p14:creationId xmlns:p14="http://schemas.microsoft.com/office/powerpoint/2010/main" val="467307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RBRVS</a:t>
            </a:r>
            <a:endParaRPr lang="en-US" dirty="0"/>
          </a:p>
        </p:txBody>
      </p:sp>
      <p:sp>
        <p:nvSpPr>
          <p:cNvPr id="3" name="Content Placeholder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14456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Resource-Based Relative Value System for physician payment</a:t>
            </a:r>
            <a:endParaRPr lang="en-US" dirty="0"/>
          </a:p>
        </p:txBody>
      </p:sp>
      <p:sp>
        <p:nvSpPr>
          <p:cNvPr id="3" name="Content Placeholder 2"/>
          <p:cNvSpPr>
            <a:spLocks noGrp="1"/>
          </p:cNvSpPr>
          <p:nvPr>
            <p:ph idx="1"/>
          </p:nvPr>
        </p:nvSpPr>
        <p:spPr/>
        <p:txBody>
          <a:bodyPr>
            <a:normAutofit/>
          </a:bodyPr>
          <a:lstStyle/>
          <a:p>
            <a:r>
              <a:rPr lang="en-US" dirty="0" smtClean="0"/>
              <a:t>In the late 1980s, Medicare led a direct attack on how physicians set their prices. Medicare implemented the Resource-Based Relative Value System for paying doctors.</a:t>
            </a:r>
          </a:p>
          <a:p>
            <a:r>
              <a:rPr lang="en-US" dirty="0" smtClean="0"/>
              <a:t>It's now used, in various forms, by private as well as public payers. </a:t>
            </a:r>
          </a:p>
        </p:txBody>
      </p:sp>
    </p:spTree>
    <p:extLst>
      <p:ext uri="{BB962C8B-B14F-4D97-AF65-F5344CB8AC3E}">
        <p14:creationId xmlns:p14="http://schemas.microsoft.com/office/powerpoint/2010/main" val="593585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UCR boondoggle</a:t>
            </a:r>
            <a:endParaRPr lang="en-US" dirty="0"/>
          </a:p>
        </p:txBody>
      </p:sp>
      <p:sp>
        <p:nvSpPr>
          <p:cNvPr id="3" name="Content Placeholder 2"/>
          <p:cNvSpPr>
            <a:spLocks noGrp="1"/>
          </p:cNvSpPr>
          <p:nvPr>
            <p:ph idx="1"/>
          </p:nvPr>
        </p:nvSpPr>
        <p:spPr/>
        <p:txBody>
          <a:bodyPr/>
          <a:lstStyle/>
          <a:p>
            <a:pPr lvl="1"/>
            <a:r>
              <a:rPr lang="en-US" dirty="0" smtClean="0"/>
              <a:t>The tail wagged the dog</a:t>
            </a:r>
          </a:p>
          <a:p>
            <a:r>
              <a:rPr lang="en-US" dirty="0" smtClean="0"/>
              <a:t>Prices &gt;&gt; cost</a:t>
            </a:r>
          </a:p>
          <a:p>
            <a:pPr lvl="1"/>
            <a:r>
              <a:rPr lang="en-US" dirty="0" smtClean="0"/>
              <a:t>Heart surgery</a:t>
            </a:r>
          </a:p>
          <a:p>
            <a:pPr lvl="1"/>
            <a:r>
              <a:rPr lang="en-US" dirty="0" smtClean="0"/>
              <a:t>AV-1000</a:t>
            </a:r>
          </a:p>
          <a:p>
            <a:r>
              <a:rPr lang="en-US" dirty="0" smtClean="0"/>
              <a:t>Price variation</a:t>
            </a:r>
          </a:p>
          <a:p>
            <a:r>
              <a:rPr lang="en-US" dirty="0" smtClean="0"/>
              <a:t>Service variation (non-profit </a:t>
            </a:r>
            <a:r>
              <a:rPr lang="en-US" dirty="0" err="1" smtClean="0"/>
              <a:t>vs</a:t>
            </a:r>
            <a:r>
              <a:rPr lang="en-US" dirty="0" smtClean="0"/>
              <a:t> for-profit)</a:t>
            </a:r>
          </a:p>
          <a:p>
            <a:r>
              <a:rPr lang="en-US" dirty="0" smtClean="0"/>
              <a:t>Persistent excess capacity with high average cost</a:t>
            </a:r>
            <a:endParaRPr lang="en-US" dirty="0"/>
          </a:p>
        </p:txBody>
      </p:sp>
    </p:spTree>
    <p:extLst>
      <p:ext uri="{BB962C8B-B14F-4D97-AF65-F5344CB8AC3E}">
        <p14:creationId xmlns:p14="http://schemas.microsoft.com/office/powerpoint/2010/main" val="1635893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 = DRGs for doctors?</a:t>
            </a:r>
            <a:endParaRPr lang="en-US" dirty="0"/>
          </a:p>
        </p:txBody>
      </p:sp>
      <p:sp>
        <p:nvSpPr>
          <p:cNvPr id="3" name="Content Placeholder 2"/>
          <p:cNvSpPr>
            <a:spLocks noGrp="1"/>
          </p:cNvSpPr>
          <p:nvPr>
            <p:ph idx="1"/>
          </p:nvPr>
        </p:nvSpPr>
        <p:spPr/>
        <p:txBody>
          <a:bodyPr/>
          <a:lstStyle/>
          <a:p>
            <a:r>
              <a:rPr lang="en-US" dirty="0" smtClean="0"/>
              <a:t>No</a:t>
            </a:r>
          </a:p>
          <a:p>
            <a:pPr lvl="1"/>
            <a:r>
              <a:rPr lang="en-US" dirty="0" smtClean="0"/>
              <a:t>DRG-based payment is prospective.  It pays a certain amount per case, regardless of what resources the hospital puts in to the patient’s care.</a:t>
            </a:r>
          </a:p>
          <a:p>
            <a:pPr lvl="1"/>
            <a:r>
              <a:rPr lang="en-US" dirty="0" smtClean="0"/>
              <a:t>RBRVS is fee-for-service payment</a:t>
            </a:r>
          </a:p>
        </p:txBody>
      </p:sp>
    </p:spTree>
    <p:extLst>
      <p:ext uri="{BB962C8B-B14F-4D97-AF65-F5344CB8AC3E}">
        <p14:creationId xmlns:p14="http://schemas.microsoft.com/office/powerpoint/2010/main" val="3008748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 = DRGs for doctors?</a:t>
            </a:r>
            <a:endParaRPr lang="en-US" dirty="0"/>
          </a:p>
        </p:txBody>
      </p:sp>
      <p:sp>
        <p:nvSpPr>
          <p:cNvPr id="3" name="Content Placeholder 2"/>
          <p:cNvSpPr>
            <a:spLocks noGrp="1"/>
          </p:cNvSpPr>
          <p:nvPr>
            <p:ph idx="1"/>
          </p:nvPr>
        </p:nvSpPr>
        <p:spPr/>
        <p:txBody>
          <a:bodyPr/>
          <a:lstStyle/>
          <a:p>
            <a:r>
              <a:rPr lang="en-US" dirty="0" smtClean="0"/>
              <a:t>But Yes in the sense that</a:t>
            </a:r>
          </a:p>
          <a:p>
            <a:pPr lvl="1"/>
            <a:r>
              <a:rPr lang="en-US" dirty="0" smtClean="0"/>
              <a:t>Both came from the US government</a:t>
            </a:r>
          </a:p>
          <a:p>
            <a:pPr lvl="1"/>
            <a:r>
              <a:rPr lang="en-US" dirty="0" smtClean="0"/>
              <a:t>Both simplify payment-setting</a:t>
            </a:r>
          </a:p>
          <a:p>
            <a:pPr lvl="2"/>
            <a:r>
              <a:rPr lang="en-US" dirty="0" smtClean="0"/>
              <a:t>Both based on giving a weight to each unit of service</a:t>
            </a:r>
          </a:p>
          <a:p>
            <a:pPr lvl="2"/>
            <a:r>
              <a:rPr lang="en-US" dirty="0" smtClean="0"/>
              <a:t>Weight is proportional to the cost of the service</a:t>
            </a:r>
          </a:p>
          <a:p>
            <a:pPr lvl="2"/>
            <a:r>
              <a:rPr lang="en-US" dirty="0" smtClean="0"/>
              <a:t>Costs are determined by formula, not existing market prices</a:t>
            </a:r>
          </a:p>
          <a:p>
            <a:pPr lvl="2"/>
            <a:r>
              <a:rPr lang="en-US" dirty="0" smtClean="0"/>
              <a:t>Payment = (Payment for a service with weight = 1) × (Weight of the service)</a:t>
            </a:r>
          </a:p>
          <a:p>
            <a:pPr lvl="2"/>
            <a:endParaRPr lang="en-US" dirty="0" smtClean="0"/>
          </a:p>
        </p:txBody>
      </p:sp>
    </p:spTree>
    <p:extLst>
      <p:ext uri="{BB962C8B-B14F-4D97-AF65-F5344CB8AC3E}">
        <p14:creationId xmlns:p14="http://schemas.microsoft.com/office/powerpoint/2010/main" val="805150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context</a:t>
            </a:r>
            <a:endParaRPr lang="en-US" dirty="0"/>
          </a:p>
        </p:txBody>
      </p:sp>
      <p:sp>
        <p:nvSpPr>
          <p:cNvPr id="3" name="Content Placeholder 2"/>
          <p:cNvSpPr>
            <a:spLocks noGrp="1"/>
          </p:cNvSpPr>
          <p:nvPr>
            <p:ph idx="1"/>
          </p:nvPr>
        </p:nvSpPr>
        <p:spPr/>
        <p:txBody>
          <a:bodyPr>
            <a:normAutofit/>
          </a:bodyPr>
          <a:lstStyle/>
          <a:p>
            <a:pPr lvl="1"/>
            <a:r>
              <a:rPr lang="en-US" dirty="0" smtClean="0"/>
              <a:t>Roe, B.B., "The UCR Boondoggle: A Death Knell for Private Practice?" N </a:t>
            </a:r>
            <a:r>
              <a:rPr lang="en-US" dirty="0" err="1" smtClean="0"/>
              <a:t>Engl</a:t>
            </a:r>
            <a:r>
              <a:rPr lang="en-US" dirty="0" smtClean="0"/>
              <a:t> J Med, July 2, </a:t>
            </a:r>
            <a:r>
              <a:rPr lang="en-US" b="1" dirty="0" smtClean="0"/>
              <a:t>1981</a:t>
            </a:r>
            <a:r>
              <a:rPr lang="en-US" dirty="0" smtClean="0"/>
              <a:t>, 305(1), pp. 41-45.</a:t>
            </a:r>
          </a:p>
          <a:p>
            <a:r>
              <a:rPr lang="en-US" dirty="0" smtClean="0"/>
              <a:t>Medicare used Usual and Customary Rates as the basis for pricing doctor services.</a:t>
            </a:r>
          </a:p>
          <a:p>
            <a:r>
              <a:rPr lang="en-US" dirty="0" smtClean="0"/>
              <a:t>Invited abuse. In 1981, a heart surgeon could do three 2-4 hour coronary bypass surgeries per week at $2500 each and make $350,000 annually. </a:t>
            </a:r>
          </a:p>
          <a:p>
            <a:endParaRPr lang="en-US" dirty="0"/>
          </a:p>
        </p:txBody>
      </p:sp>
    </p:spTree>
    <p:extLst>
      <p:ext uri="{BB962C8B-B14F-4D97-AF65-F5344CB8AC3E}">
        <p14:creationId xmlns:p14="http://schemas.microsoft.com/office/powerpoint/2010/main" val="14866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RBRVS was intended to set fees by simulating the fees the market would have set if the market functioned properly. </a:t>
            </a:r>
          </a:p>
          <a:p>
            <a:r>
              <a:rPr lang="en-US" dirty="0" smtClean="0"/>
              <a:t>With prices having a consistent relationship with cost.</a:t>
            </a:r>
          </a:p>
          <a:p>
            <a:r>
              <a:rPr lang="en-US" dirty="0" smtClean="0"/>
              <a:t>Hsiao, W.C., Braun, P., Dunn, D., Becker, E.R., </a:t>
            </a:r>
            <a:r>
              <a:rPr lang="en-US" dirty="0" err="1" smtClean="0"/>
              <a:t>DeNicola</a:t>
            </a:r>
            <a:r>
              <a:rPr lang="en-US" dirty="0" smtClean="0"/>
              <a:t>, M., </a:t>
            </a:r>
            <a:r>
              <a:rPr lang="en-US" dirty="0" err="1" smtClean="0"/>
              <a:t>Ketcham</a:t>
            </a:r>
            <a:r>
              <a:rPr lang="en-US" dirty="0" smtClean="0"/>
              <a:t>, T.R., "Results and Policy Implications of the Resource-Based Relative-Value Study," N </a:t>
            </a:r>
            <a:r>
              <a:rPr lang="en-US" dirty="0" err="1" smtClean="0"/>
              <a:t>Engl</a:t>
            </a:r>
            <a:r>
              <a:rPr lang="en-US" dirty="0" smtClean="0"/>
              <a:t> J Med, September 29, 1988, 319(13), pp. 881-888.</a:t>
            </a:r>
          </a:p>
          <a:p>
            <a:r>
              <a:rPr lang="en-US" dirty="0" smtClean="0"/>
              <a:t>This article, which is printed second in the original magazine, gives the general idea of RBRVS.</a:t>
            </a:r>
          </a:p>
        </p:txBody>
      </p:sp>
    </p:spTree>
    <p:extLst>
      <p:ext uri="{BB962C8B-B14F-4D97-AF65-F5344CB8AC3E}">
        <p14:creationId xmlns:p14="http://schemas.microsoft.com/office/powerpoint/2010/main" val="1598719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 work measure for RBRVS</a:t>
            </a:r>
            <a:endParaRPr lang="en-US" dirty="0"/>
          </a:p>
        </p:txBody>
      </p:sp>
      <p:sp>
        <p:nvSpPr>
          <p:cNvPr id="3" name="Content Placeholder 2"/>
          <p:cNvSpPr>
            <a:spLocks noGrp="1"/>
          </p:cNvSpPr>
          <p:nvPr>
            <p:ph idx="1"/>
          </p:nvPr>
        </p:nvSpPr>
        <p:spPr/>
        <p:txBody>
          <a:bodyPr>
            <a:normAutofit lnSpcReduction="10000"/>
          </a:bodyPr>
          <a:lstStyle/>
          <a:p>
            <a:r>
              <a:rPr lang="en-US" dirty="0" smtClean="0"/>
              <a:t>Hsiao, W.C., Braun, P., </a:t>
            </a:r>
            <a:r>
              <a:rPr lang="en-US" dirty="0" err="1" smtClean="0"/>
              <a:t>Yntema</a:t>
            </a:r>
            <a:r>
              <a:rPr lang="en-US" dirty="0" smtClean="0"/>
              <a:t>, D., Becker, E.R., "Estimating Physicians' Work for a Resource-Based Relative Value Scale," N </a:t>
            </a:r>
            <a:r>
              <a:rPr lang="en-US" dirty="0" err="1" smtClean="0"/>
              <a:t>Engl</a:t>
            </a:r>
            <a:r>
              <a:rPr lang="en-US" dirty="0" smtClean="0"/>
              <a:t> J Med, September 29, 1988, 319(13), pp. 835-841.</a:t>
            </a:r>
          </a:p>
          <a:p>
            <a:r>
              <a:rPr lang="en-US" dirty="0" smtClean="0"/>
              <a:t>This article (printed first in the </a:t>
            </a:r>
            <a:r>
              <a:rPr lang="en-US" i="1" dirty="0" smtClean="0"/>
              <a:t>NEJM</a:t>
            </a:r>
            <a:r>
              <a:rPr lang="en-US" dirty="0" smtClean="0"/>
              <a:t> issue) looks specifically at how they measured the physician's work entailed in any particular procedure. </a:t>
            </a:r>
            <a:endParaRPr lang="en-US" dirty="0"/>
          </a:p>
        </p:txBody>
      </p:sp>
    </p:spTree>
    <p:extLst>
      <p:ext uri="{BB962C8B-B14F-4D97-AF65-F5344CB8AC3E}">
        <p14:creationId xmlns:p14="http://schemas.microsoft.com/office/powerpoint/2010/main" val="310427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goal</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smtClean="0"/>
              <a:t>Hsiao, an actuary by training, was later a major consultant to the Taiwan government for the reform of its health insurance system. </a:t>
            </a:r>
          </a:p>
          <a:p>
            <a:r>
              <a:rPr lang="en-US" dirty="0" smtClean="0"/>
              <a:t>Here, he suspected that physician fees were out of proportion to cost, with some surgical specialties much more handsomely reimbursed than primary care. </a:t>
            </a:r>
          </a:p>
          <a:p>
            <a:r>
              <a:rPr lang="en-US" dirty="0" smtClean="0"/>
              <a:t>Making the fees proportional to cost would encourage physicians to pursue careers in "primary care, rural practice, and out-of-hospital services," rather than flocking to surgical specialties.</a:t>
            </a:r>
            <a:endParaRPr lang="en-US" dirty="0"/>
          </a:p>
        </p:txBody>
      </p:sp>
    </p:spTree>
    <p:extLst>
      <p:ext uri="{BB962C8B-B14F-4D97-AF65-F5344CB8AC3E}">
        <p14:creationId xmlns:p14="http://schemas.microsoft.com/office/powerpoint/2010/main" val="42051565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 formula</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RBRV = (TW)(1+RPC)(1+AST) </a:t>
            </a:r>
          </a:p>
          <a:p>
            <a:r>
              <a:rPr lang="en-US" dirty="0" smtClean="0"/>
              <a:t>Resource-Based Relative Value = (Total Work)× (Specialty Practice Cost Index)×(Specialized Training Cost Index) </a:t>
            </a:r>
          </a:p>
          <a:p>
            <a:endParaRPr lang="en-US" dirty="0"/>
          </a:p>
          <a:p>
            <a:r>
              <a:rPr lang="en-US" dirty="0" smtClean="0"/>
              <a:t>Specialty practice cost is hired labor and capital</a:t>
            </a:r>
          </a:p>
          <a:p>
            <a:r>
              <a:rPr lang="en-US" dirty="0" smtClean="0"/>
              <a:t>Specialized training cost is the opportunity cost of spending time in residency. </a:t>
            </a:r>
            <a:endParaRPr lang="en-US" dirty="0"/>
          </a:p>
        </p:txBody>
      </p:sp>
    </p:spTree>
    <p:extLst>
      <p:ext uri="{BB962C8B-B14F-4D97-AF65-F5344CB8AC3E}">
        <p14:creationId xmlns:p14="http://schemas.microsoft.com/office/powerpoint/2010/main" val="11069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218919" y="0"/>
            <a:ext cx="6706162" cy="6858000"/>
          </a:xfrm>
          <a:prstGeom prst="rect">
            <a:avLst/>
          </a:prstGeom>
          <a:noFill/>
          <a:ln w="9525">
            <a:noFill/>
            <a:miter lim="800000"/>
            <a:headEnd/>
            <a:tailEnd/>
          </a:ln>
        </p:spPr>
      </p:pic>
    </p:spTree>
    <p:extLst>
      <p:ext uri="{BB962C8B-B14F-4D97-AF65-F5344CB8AC3E}">
        <p14:creationId xmlns:p14="http://schemas.microsoft.com/office/powerpoint/2010/main" val="2929149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Work formula</a:t>
            </a:r>
            <a:endParaRPr lang="en-US" dirty="0"/>
          </a:p>
        </p:txBody>
      </p:sp>
      <p:sp>
        <p:nvSpPr>
          <p:cNvPr id="3" name="Content Placeholder 2"/>
          <p:cNvSpPr>
            <a:spLocks noGrp="1"/>
          </p:cNvSpPr>
          <p:nvPr>
            <p:ph idx="1"/>
          </p:nvPr>
        </p:nvSpPr>
        <p:spPr/>
        <p:txBody>
          <a:bodyPr/>
          <a:lstStyle/>
          <a:p>
            <a:r>
              <a:rPr lang="en-US" dirty="0" smtClean="0"/>
              <a:t>Total Work = Time×(Complexity Index) </a:t>
            </a:r>
          </a:p>
          <a:p>
            <a:endParaRPr lang="en-US" dirty="0" smtClean="0"/>
          </a:p>
          <a:p>
            <a:r>
              <a:rPr lang="en-US" dirty="0" smtClean="0"/>
              <a:t>Complexity index = “sweat factor”</a:t>
            </a:r>
            <a:endParaRPr lang="en-US" dirty="0"/>
          </a:p>
          <a:p>
            <a:r>
              <a:rPr lang="en-US" dirty="0" smtClean="0"/>
              <a:t>Includes Pre- + Intra- + Post-service work </a:t>
            </a:r>
          </a:p>
          <a:p>
            <a:r>
              <a:rPr lang="en-US" dirty="0" smtClean="0"/>
              <a:t>Based on surveys of physicians </a:t>
            </a:r>
            <a:endParaRPr lang="en-US" dirty="0"/>
          </a:p>
        </p:txBody>
      </p:sp>
    </p:spTree>
    <p:extLst>
      <p:ext uri="{BB962C8B-B14F-4D97-AF65-F5344CB8AC3E}">
        <p14:creationId xmlns:p14="http://schemas.microsoft.com/office/powerpoint/2010/main" val="2665010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312420" y="2057400"/>
            <a:ext cx="8831580" cy="4648200"/>
          </a:xfrm>
          <a:prstGeom prst="rect">
            <a:avLst/>
          </a:prstGeom>
          <a:noFill/>
          <a:ln w="9525">
            <a:noFill/>
            <a:miter lim="800000"/>
            <a:headEnd/>
            <a:tailEnd/>
          </a:ln>
        </p:spPr>
      </p:pic>
      <p:sp>
        <p:nvSpPr>
          <p:cNvPr id="5" name="Title 4"/>
          <p:cNvSpPr>
            <a:spLocks noGrp="1"/>
          </p:cNvSpPr>
          <p:nvPr>
            <p:ph type="title"/>
          </p:nvPr>
        </p:nvSpPr>
        <p:spPr/>
        <p:txBody>
          <a:bodyPr>
            <a:normAutofit fontScale="90000"/>
          </a:bodyPr>
          <a:lstStyle/>
          <a:p>
            <a:r>
              <a:rPr lang="en-US" sz="2800" dirty="0" smtClean="0">
                <a:latin typeface="+mn-lt"/>
              </a:rPr>
              <a:t>Compares actual Medicare payments with what Medicare would pay if proportional to RBRV and total-payment-neutral</a:t>
            </a:r>
            <a:endParaRPr lang="en-US" sz="2800" dirty="0">
              <a:latin typeface="+mn-lt"/>
            </a:endParaRPr>
          </a:p>
        </p:txBody>
      </p:sp>
    </p:spTree>
    <p:extLst>
      <p:ext uri="{BB962C8B-B14F-4D97-AF65-F5344CB8AC3E}">
        <p14:creationId xmlns:p14="http://schemas.microsoft.com/office/powerpoint/2010/main" val="766066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Diagnosis-Related Groups </a:t>
            </a:r>
            <a:br>
              <a:rPr lang="en-US" dirty="0" smtClean="0"/>
            </a:br>
            <a:r>
              <a:rPr lang="en-US" dirty="0" smtClean="0"/>
              <a:t>for Hospital Payment</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Medicare introduced DRGs in 1983, phasing it in through 1988.  SC Medicaid adopted DRG-based payment in 1986.  Modified to hybrid system in 1987. </a:t>
            </a:r>
          </a:p>
          <a:p>
            <a:pPr eaLnBrk="1" fontAlgn="auto" hangingPunct="1">
              <a:spcAft>
                <a:spcPts val="0"/>
              </a:spcAft>
              <a:buFont typeface="Arial" pitchFamily="34" charset="0"/>
              <a:buChar char="•"/>
              <a:defRPr/>
            </a:pPr>
            <a:r>
              <a:rPr lang="en-US" dirty="0" smtClean="0"/>
              <a:t>DRG-based prospective payment puts every patient into one of about 600 DRGs, according to the patient's diagnoses.  </a:t>
            </a:r>
          </a:p>
          <a:p>
            <a:pPr eaLnBrk="1" fontAlgn="auto" hangingPunct="1">
              <a:spcAft>
                <a:spcPts val="0"/>
              </a:spcAft>
              <a:buFont typeface="Arial" pitchFamily="34" charset="0"/>
              <a:buChar char="•"/>
              <a:defRPr/>
            </a:pPr>
            <a:r>
              <a:rPr lang="en-US" dirty="0" smtClean="0"/>
              <a:t>The DRG determines the payment to the hospital (except for very long stay outliers).</a:t>
            </a:r>
          </a:p>
        </p:txBody>
      </p:sp>
    </p:spTree>
    <p:extLst>
      <p:ext uri="{BB962C8B-B14F-4D97-AF65-F5344CB8AC3E}">
        <p14:creationId xmlns:p14="http://schemas.microsoft.com/office/powerpoint/2010/main" val="2558331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362124" y="-71279"/>
            <a:ext cx="6486475" cy="6929279"/>
          </a:xfrm>
          <a:prstGeom prst="rect">
            <a:avLst/>
          </a:prstGeom>
          <a:noFill/>
          <a:ln w="9525">
            <a:noFill/>
            <a:miter lim="800000"/>
            <a:headEnd/>
            <a:tailEnd/>
          </a:ln>
        </p:spPr>
      </p:pic>
    </p:spTree>
    <p:extLst>
      <p:ext uri="{BB962C8B-B14F-4D97-AF65-F5344CB8AC3E}">
        <p14:creationId xmlns:p14="http://schemas.microsoft.com/office/powerpoint/2010/main" val="125973605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RBRVS impact</a:t>
            </a:r>
            <a:endParaRPr lang="en-US" dirty="0"/>
          </a:p>
        </p:txBody>
      </p:sp>
      <p:sp>
        <p:nvSpPr>
          <p:cNvPr id="3" name="Content Placeholder 2"/>
          <p:cNvSpPr>
            <a:spLocks noGrp="1"/>
          </p:cNvSpPr>
          <p:nvPr>
            <p:ph idx="1"/>
          </p:nvPr>
        </p:nvSpPr>
        <p:spPr/>
        <p:txBody>
          <a:bodyPr>
            <a:normAutofit fontScale="92500"/>
          </a:bodyPr>
          <a:lstStyle/>
          <a:p>
            <a:r>
              <a:rPr lang="en-US" dirty="0" smtClean="0"/>
              <a:t>If Medicare fees were adjusted to the RBRVS but total spending unchanged ("budget-neutral"), thoracic surgery, ophthalmology fees would drop &gt;40%. General surgery fees would drop about 15%. </a:t>
            </a:r>
          </a:p>
          <a:p>
            <a:r>
              <a:rPr lang="en-US" dirty="0" smtClean="0"/>
              <a:t>Internal medicine fees would rise &gt;30%. Family practice fees would rise &gt;60%. </a:t>
            </a:r>
          </a:p>
          <a:p>
            <a:r>
              <a:rPr lang="en-US" dirty="0" smtClean="0"/>
              <a:t>Ontario's negotiated fee schedule more uniform relative to RBRV than mean Medicare payment. </a:t>
            </a:r>
            <a:endParaRPr lang="en-US" dirty="0"/>
          </a:p>
        </p:txBody>
      </p:sp>
    </p:spTree>
    <p:extLst>
      <p:ext uri="{BB962C8B-B14F-4D97-AF65-F5344CB8AC3E}">
        <p14:creationId xmlns:p14="http://schemas.microsoft.com/office/powerpoint/2010/main" val="132692318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imitations of RBRVS</a:t>
            </a:r>
            <a:endParaRPr lang="en-US" dirty="0"/>
          </a:p>
        </p:txBody>
      </p:sp>
      <p:sp>
        <p:nvSpPr>
          <p:cNvPr id="3" name="Content Placeholder 2"/>
          <p:cNvSpPr>
            <a:spLocks noGrp="1"/>
          </p:cNvSpPr>
          <p:nvPr>
            <p:ph idx="1"/>
          </p:nvPr>
        </p:nvSpPr>
        <p:spPr/>
        <p:txBody>
          <a:bodyPr>
            <a:normAutofit fontScale="92500" lnSpcReduction="10000"/>
          </a:bodyPr>
          <a:lstStyle/>
          <a:p>
            <a:pPr lvl="1"/>
            <a:r>
              <a:rPr lang="en-US" dirty="0" smtClean="0"/>
              <a:t>which Hsiao recognized: </a:t>
            </a:r>
          </a:p>
          <a:p>
            <a:r>
              <a:rPr lang="en-US" dirty="0" smtClean="0"/>
              <a:t>The CPT-4 classification system for physician services, like any classification system, has variations within the classes. Some docs, such as those who treat poor people, may have more difficult patients within RBRV classes.</a:t>
            </a:r>
          </a:p>
          <a:p>
            <a:r>
              <a:rPr lang="en-US" dirty="0" smtClean="0"/>
              <a:t>No extra payment is allowed for better outcomes. RBRVS is based on resource inputs, not benefits. There's no financial incentive for higher quality.</a:t>
            </a:r>
          </a:p>
          <a:p>
            <a:endParaRPr lang="en-US" dirty="0"/>
          </a:p>
        </p:txBody>
      </p:sp>
    </p:spTree>
    <p:extLst>
      <p:ext uri="{BB962C8B-B14F-4D97-AF65-F5344CB8AC3E}">
        <p14:creationId xmlns:p14="http://schemas.microsoft.com/office/powerpoint/2010/main" val="24838457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implemented by SC Medicaid</a:t>
            </a:r>
            <a:endParaRPr lang="en-US" dirty="0"/>
          </a:p>
        </p:txBody>
      </p:sp>
      <p:sp>
        <p:nvSpPr>
          <p:cNvPr id="3" name="Content Placeholder 2"/>
          <p:cNvSpPr>
            <a:spLocks noGrp="1"/>
          </p:cNvSpPr>
          <p:nvPr>
            <p:ph idx="1"/>
          </p:nvPr>
        </p:nvSpPr>
        <p:spPr/>
        <p:txBody>
          <a:bodyPr>
            <a:normAutofit/>
          </a:bodyPr>
          <a:lstStyle/>
          <a:p>
            <a:r>
              <a:rPr lang="en-US" dirty="0" err="1" smtClean="0"/>
              <a:t>Naus</a:t>
            </a:r>
            <a:r>
              <a:rPr lang="en-US" dirty="0" smtClean="0"/>
              <a:t>, F., Medical Management Institute 1991</a:t>
            </a:r>
          </a:p>
          <a:p>
            <a:r>
              <a:rPr lang="en-US" dirty="0" smtClean="0"/>
              <a:t>Nose fracture CPT 21325</a:t>
            </a:r>
          </a:p>
          <a:p>
            <a:endParaRPr lang="en-US" dirty="0"/>
          </a:p>
        </p:txBody>
      </p:sp>
      <p:graphicFrame>
        <p:nvGraphicFramePr>
          <p:cNvPr id="6" name="Table 5"/>
          <p:cNvGraphicFramePr>
            <a:graphicFrameLocks noGrp="1"/>
          </p:cNvGraphicFramePr>
          <p:nvPr/>
        </p:nvGraphicFramePr>
        <p:xfrm>
          <a:off x="1905000" y="2971800"/>
          <a:ext cx="5397500" cy="2691764"/>
        </p:xfrm>
        <a:graphic>
          <a:graphicData uri="http://schemas.openxmlformats.org/drawingml/2006/table">
            <a:tbl>
              <a:tblPr/>
              <a:tblGrid>
                <a:gridCol w="2222500"/>
                <a:gridCol w="889000"/>
                <a:gridCol w="1155700"/>
                <a:gridCol w="1130300"/>
              </a:tblGrid>
              <a:tr h="457200">
                <a:tc>
                  <a:txBody>
                    <a:bodyPr/>
                    <a:lstStyle/>
                    <a:p>
                      <a:pPr algn="l" fontAlgn="b"/>
                      <a:r>
                        <a:rPr lang="en-US" sz="2800" b="0" i="0" u="none" strike="noStrike" dirty="0">
                          <a:solidFill>
                            <a:srgbClr val="000000"/>
                          </a:solidFill>
                          <a:latin typeface="Calibri"/>
                        </a:rPr>
                        <a:t>RVU category </a:t>
                      </a:r>
                    </a:p>
                  </a:txBody>
                  <a:tcPr marL="9525" marR="9525" marT="9525" marB="0" anchor="b">
                    <a:lnL>
                      <a:noFill/>
                    </a:lnL>
                    <a:lnR>
                      <a:noFill/>
                    </a:lnR>
                    <a:lnT>
                      <a:noFill/>
                    </a:lnT>
                    <a:lnB>
                      <a:noFill/>
                    </a:lnB>
                  </a:tcPr>
                </a:tc>
                <a:tc>
                  <a:txBody>
                    <a:bodyPr/>
                    <a:lstStyle/>
                    <a:p>
                      <a:pPr algn="l" fontAlgn="b"/>
                      <a:r>
                        <a:rPr lang="en-US" sz="2800" b="0" i="0" u="none" strike="noStrike">
                          <a:solidFill>
                            <a:srgbClr val="000000"/>
                          </a:solidFill>
                          <a:latin typeface="Calibri"/>
                        </a:rPr>
                        <a:t>US </a:t>
                      </a:r>
                    </a:p>
                  </a:txBody>
                  <a:tcPr marL="9525" marR="9525" marT="9525" marB="0" anchor="b">
                    <a:lnL>
                      <a:noFill/>
                    </a:lnL>
                    <a:lnR>
                      <a:noFill/>
                    </a:lnR>
                    <a:lnT>
                      <a:noFill/>
                    </a:lnT>
                    <a:lnB>
                      <a:noFill/>
                    </a:lnB>
                  </a:tcPr>
                </a:tc>
                <a:tc>
                  <a:txBody>
                    <a:bodyPr/>
                    <a:lstStyle/>
                    <a:p>
                      <a:pPr algn="l" fontAlgn="b"/>
                      <a:r>
                        <a:rPr lang="en-US" sz="2800" b="0" i="0" u="none" strike="noStrike">
                          <a:solidFill>
                            <a:srgbClr val="000000"/>
                          </a:solidFill>
                          <a:latin typeface="Calibri"/>
                        </a:rPr>
                        <a:t>SC adj </a:t>
                      </a:r>
                    </a:p>
                  </a:txBody>
                  <a:tcPr marL="9525" marR="9525" marT="9525" marB="0" anchor="b">
                    <a:lnL>
                      <a:noFill/>
                    </a:lnL>
                    <a:lnR>
                      <a:noFill/>
                    </a:lnR>
                    <a:lnT>
                      <a:noFill/>
                    </a:lnT>
                    <a:lnB>
                      <a:noFill/>
                    </a:lnB>
                  </a:tcPr>
                </a:tc>
                <a:tc>
                  <a:txBody>
                    <a:bodyPr/>
                    <a:lstStyle/>
                    <a:p>
                      <a:pPr algn="l" fontAlgn="b"/>
                      <a:r>
                        <a:rPr lang="en-US" sz="2800" b="0" i="0" u="none" strike="noStrike">
                          <a:solidFill>
                            <a:srgbClr val="000000"/>
                          </a:solidFill>
                          <a:latin typeface="Calibri"/>
                        </a:rPr>
                        <a:t>SC RVU</a:t>
                      </a:r>
                    </a:p>
                  </a:txBody>
                  <a:tcPr marL="9525" marR="9525" marT="9525" marB="0" anchor="b">
                    <a:lnL>
                      <a:noFill/>
                    </a:lnL>
                    <a:lnR>
                      <a:noFill/>
                    </a:lnR>
                    <a:lnT>
                      <a:noFill/>
                    </a:lnT>
                    <a:lnB>
                      <a:noFill/>
                    </a:lnB>
                  </a:tcPr>
                </a:tc>
              </a:tr>
              <a:tr h="457200">
                <a:tc>
                  <a:txBody>
                    <a:bodyPr/>
                    <a:lstStyle/>
                    <a:p>
                      <a:pPr algn="l" fontAlgn="b"/>
                      <a:r>
                        <a:rPr lang="en-US" sz="2800" b="0" i="0" u="none" strike="noStrike" dirty="0">
                          <a:solidFill>
                            <a:srgbClr val="000000"/>
                          </a:solidFill>
                          <a:latin typeface="Calibri"/>
                        </a:rPr>
                        <a:t>Work RVU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174</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0.971</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169.1</a:t>
                      </a:r>
                    </a:p>
                  </a:txBody>
                  <a:tcPr marL="9525" marR="9525" marT="9525" marB="0" anchor="b">
                    <a:lnL>
                      <a:noFill/>
                    </a:lnL>
                    <a:lnR>
                      <a:noFill/>
                    </a:lnR>
                    <a:lnT>
                      <a:noFill/>
                    </a:lnT>
                    <a:lnB>
                      <a:noFill/>
                    </a:lnB>
                  </a:tcPr>
                </a:tc>
              </a:tr>
              <a:tr h="457200">
                <a:tc>
                  <a:txBody>
                    <a:bodyPr/>
                    <a:lstStyle/>
                    <a:p>
                      <a:pPr algn="l" fontAlgn="b"/>
                      <a:r>
                        <a:rPr lang="en-US" sz="2800" b="0" i="0" u="none" strike="noStrike">
                          <a:solidFill>
                            <a:srgbClr val="000000"/>
                          </a:solidFill>
                          <a:latin typeface="Calibri"/>
                        </a:rPr>
                        <a:t>Overhead RVU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120</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0.874</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105.1</a:t>
                      </a:r>
                    </a:p>
                  </a:txBody>
                  <a:tcPr marL="9525" marR="9525" marT="9525" marB="0" anchor="b">
                    <a:lnL>
                      <a:noFill/>
                    </a:lnL>
                    <a:lnR>
                      <a:noFill/>
                    </a:lnR>
                    <a:lnT>
                      <a:noFill/>
                    </a:lnT>
                    <a:lnB>
                      <a:noFill/>
                    </a:lnB>
                  </a:tcPr>
                </a:tc>
              </a:tr>
              <a:tr h="457200">
                <a:tc>
                  <a:txBody>
                    <a:bodyPr/>
                    <a:lstStyle/>
                    <a:p>
                      <a:pPr algn="l" fontAlgn="b"/>
                      <a:r>
                        <a:rPr lang="en-US" sz="2800" b="0" i="0" u="none" strike="noStrike" dirty="0">
                          <a:solidFill>
                            <a:srgbClr val="000000"/>
                          </a:solidFill>
                          <a:latin typeface="Calibri"/>
                        </a:rPr>
                        <a:t>Malpractice RVU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20</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0.457</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9.14</a:t>
                      </a:r>
                    </a:p>
                  </a:txBody>
                  <a:tcPr marL="9525" marR="9525" marT="9525" marB="0" anchor="b">
                    <a:lnL>
                      <a:noFill/>
                    </a:lnL>
                    <a:lnR>
                      <a:noFill/>
                    </a:lnR>
                    <a:lnT>
                      <a:noFill/>
                    </a:lnT>
                    <a:lnB>
                      <a:noFill/>
                    </a:lnB>
                  </a:tcPr>
                </a:tc>
              </a:tr>
              <a:tr h="457200">
                <a:tc>
                  <a:txBody>
                    <a:bodyPr/>
                    <a:lstStyle/>
                    <a:p>
                      <a:pPr algn="l" fontAlgn="b"/>
                      <a:r>
                        <a:rPr lang="en-US" sz="2800" b="0" i="0" u="none" strike="noStrike">
                          <a:solidFill>
                            <a:srgbClr val="000000"/>
                          </a:solidFill>
                          <a:latin typeface="Calibri"/>
                        </a:rPr>
                        <a:t>Total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314</a:t>
                      </a:r>
                    </a:p>
                  </a:txBody>
                  <a:tcPr marL="9525" marR="9525" marT="9525" marB="0" anchor="b">
                    <a:lnL>
                      <a:noFill/>
                    </a:lnL>
                    <a:lnR>
                      <a:noFill/>
                    </a:lnR>
                    <a:lnT>
                      <a:noFill/>
                    </a:lnT>
                    <a:lnB>
                      <a:noFill/>
                    </a:lnB>
                  </a:tcPr>
                </a:tc>
                <a:tc>
                  <a:txBody>
                    <a:bodyPr/>
                    <a:lstStyle/>
                    <a:p>
                      <a:pPr algn="l" fontAlgn="b"/>
                      <a:endParaRPr lang="en-US" sz="28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r" fontAlgn="b"/>
                      <a:r>
                        <a:rPr lang="en-US" sz="2800" b="0" i="0" u="none" strike="noStrike" dirty="0">
                          <a:solidFill>
                            <a:srgbClr val="000000"/>
                          </a:solidFill>
                          <a:latin typeface="Calibri"/>
                        </a:rPr>
                        <a:t>283.3</a:t>
                      </a: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361529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Diagnosis-Related Groups </a:t>
            </a:r>
            <a:br>
              <a:rPr lang="en-US" dirty="0" smtClean="0"/>
            </a:br>
            <a:r>
              <a:rPr lang="en-US" dirty="0" smtClean="0"/>
              <a:t>for Hospital Payment</a:t>
            </a:r>
          </a:p>
        </p:txBody>
      </p:sp>
      <p:sp>
        <p:nvSpPr>
          <p:cNvPr id="34819" name="Content Placeholder 2"/>
          <p:cNvSpPr>
            <a:spLocks noGrp="1"/>
          </p:cNvSpPr>
          <p:nvPr>
            <p:ph idx="1"/>
          </p:nvPr>
        </p:nvSpPr>
        <p:spPr/>
        <p:txBody>
          <a:bodyPr/>
          <a:lstStyle/>
          <a:p>
            <a:pPr eaLnBrk="1" hangingPunct="1"/>
            <a:r>
              <a:rPr lang="en-US" smtClean="0"/>
              <a:t>Each DRG has a "weight" that represents the cost of treating such a patient relative to the average of all patients.  </a:t>
            </a:r>
          </a:p>
          <a:p>
            <a:pPr eaLnBrk="1" hangingPunct="1"/>
            <a:r>
              <a:rPr lang="en-US" smtClean="0"/>
              <a:t>Payment = (The dollar amount for a DRG with weight = 1) multiplied by the weight of patient’s DRG.</a:t>
            </a:r>
          </a:p>
          <a:p>
            <a:pPr eaLnBrk="1" hangingPunct="1"/>
            <a:r>
              <a:rPr lang="en-US" smtClean="0"/>
              <a:t>Adjusting one dollar amount adjusts all the payments. </a:t>
            </a:r>
          </a:p>
        </p:txBody>
      </p:sp>
    </p:spTree>
    <p:extLst>
      <p:ext uri="{BB962C8B-B14F-4D97-AF65-F5344CB8AC3E}">
        <p14:creationId xmlns:p14="http://schemas.microsoft.com/office/powerpoint/2010/main" val="275981697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SC Medicaid shortly after DRG’s started</a:t>
            </a:r>
          </a:p>
        </p:txBody>
      </p:sp>
      <p:sp>
        <p:nvSpPr>
          <p:cNvPr id="1028" name="Content Placeholder 2"/>
          <p:cNvSpPr>
            <a:spLocks noGrp="1"/>
          </p:cNvSpPr>
          <p:nvPr>
            <p:ph idx="1"/>
          </p:nvPr>
        </p:nvSpPr>
        <p:spPr/>
        <p:txBody>
          <a:bodyPr/>
          <a:lstStyle/>
          <a:p>
            <a:pPr eaLnBrk="1" hangingPunct="1"/>
            <a:endParaRPr lang="en-US" smtClean="0"/>
          </a:p>
        </p:txBody>
      </p:sp>
      <p:graphicFrame>
        <p:nvGraphicFramePr>
          <p:cNvPr id="1026" name="Object 3"/>
          <p:cNvGraphicFramePr>
            <a:graphicFrameLocks noChangeAspect="1"/>
          </p:cNvGraphicFramePr>
          <p:nvPr/>
        </p:nvGraphicFramePr>
        <p:xfrm>
          <a:off x="134938" y="2133600"/>
          <a:ext cx="8874125" cy="2590800"/>
        </p:xfrm>
        <a:graphic>
          <a:graphicData uri="http://schemas.openxmlformats.org/presentationml/2006/ole">
            <mc:AlternateContent xmlns:mc="http://schemas.openxmlformats.org/markup-compatibility/2006">
              <mc:Choice xmlns:v="urn:schemas-microsoft-com:vml" Requires="v">
                <p:oleObj spid="_x0000_s1030" name="Worksheet" r:id="rId3" imgW="3295650" imgH="962025" progId="Excel.Sheet.12">
                  <p:embed/>
                </p:oleObj>
              </mc:Choice>
              <mc:Fallback>
                <p:oleObj name="Worksheet" r:id="rId3" imgW="3295650" imgH="962025" progId="Excel.Shee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938" y="2133600"/>
                        <a:ext cx="8874125"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20054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 </a:t>
            </a:r>
          </a:p>
        </p:txBody>
      </p:sp>
      <p:sp>
        <p:nvSpPr>
          <p:cNvPr id="3" name="Content Placeholder 2"/>
          <p:cNvSpPr>
            <a:spLocks noGrp="1"/>
          </p:cNvSpPr>
          <p:nvPr>
            <p:ph idx="1"/>
          </p:nvPr>
        </p:nvSpPr>
        <p:spPr>
          <a:xfrm>
            <a:off x="381000" y="381000"/>
            <a:ext cx="8229600" cy="5897563"/>
          </a:xfrm>
        </p:spPr>
        <p:txBody>
          <a:bodyPr rtlCol="0">
            <a:normAutofit fontScale="62500" lnSpcReduction="20000"/>
          </a:bodyPr>
          <a:lstStyle/>
          <a:p>
            <a:pPr eaLnBrk="1" fontAlgn="auto" hangingPunct="1">
              <a:spcAft>
                <a:spcPts val="0"/>
              </a:spcAft>
              <a:buFont typeface="Arial" pitchFamily="34" charset="0"/>
              <a:buChar char="•"/>
              <a:defRPr/>
            </a:pPr>
            <a:r>
              <a:rPr lang="nl-NL" dirty="0" smtClean="0"/>
              <a:t>OBS    DRG    DIAG1    DIAG2          </a:t>
            </a:r>
          </a:p>
          <a:p>
            <a:pPr eaLnBrk="1" fontAlgn="auto" hangingPunct="1">
              <a:spcAft>
                <a:spcPts val="0"/>
              </a:spcAft>
              <a:buFont typeface="Arial" pitchFamily="34" charset="0"/>
              <a:buChar char="•"/>
              <a:defRPr/>
            </a:pPr>
            <a:endParaRPr lang="nl-NL" dirty="0" smtClean="0"/>
          </a:p>
          <a:p>
            <a:pPr eaLnBrk="1" fontAlgn="auto" hangingPunct="1">
              <a:spcAft>
                <a:spcPts val="0"/>
              </a:spcAft>
              <a:buFont typeface="Arial" pitchFamily="34" charset="0"/>
              <a:buChar char="•"/>
              <a:defRPr/>
            </a:pPr>
            <a:r>
              <a:rPr lang="nl-NL" dirty="0" smtClean="0"/>
              <a:t>  1    391    V3000</a:t>
            </a:r>
          </a:p>
          <a:p>
            <a:pPr eaLnBrk="1" fontAlgn="auto" hangingPunct="1">
              <a:spcAft>
                <a:spcPts val="0"/>
              </a:spcAft>
              <a:buFont typeface="Arial" pitchFamily="34" charset="0"/>
              <a:buChar char="•"/>
              <a:defRPr/>
            </a:pPr>
            <a:r>
              <a:rPr lang="nl-NL" dirty="0" smtClean="0"/>
              <a:t>  2    391    V3001</a:t>
            </a:r>
          </a:p>
          <a:p>
            <a:pPr eaLnBrk="1" fontAlgn="auto" hangingPunct="1">
              <a:spcAft>
                <a:spcPts val="0"/>
              </a:spcAft>
              <a:buFont typeface="Arial" pitchFamily="34" charset="0"/>
              <a:buChar char="•"/>
              <a:defRPr/>
            </a:pPr>
            <a:r>
              <a:rPr lang="nl-NL" dirty="0" smtClean="0"/>
              <a:t>  3    391    V310</a:t>
            </a:r>
          </a:p>
          <a:p>
            <a:pPr eaLnBrk="1" fontAlgn="auto" hangingPunct="1">
              <a:spcAft>
                <a:spcPts val="0"/>
              </a:spcAft>
              <a:buFont typeface="Arial" pitchFamily="34" charset="0"/>
              <a:buChar char="•"/>
              <a:defRPr/>
            </a:pPr>
            <a:r>
              <a:rPr lang="nl-NL" dirty="0" smtClean="0"/>
              <a:t>  4    391    V3000    605</a:t>
            </a:r>
          </a:p>
          <a:p>
            <a:pPr eaLnBrk="1" fontAlgn="auto" hangingPunct="1">
              <a:spcAft>
                <a:spcPts val="0"/>
              </a:spcAft>
              <a:buFont typeface="Arial" pitchFamily="34" charset="0"/>
              <a:buChar char="•"/>
              <a:defRPr/>
            </a:pPr>
            <a:r>
              <a:rPr lang="nl-NL" dirty="0" smtClean="0"/>
              <a:t>  5    391    V3000    7661</a:t>
            </a:r>
          </a:p>
          <a:p>
            <a:pPr eaLnBrk="1" fontAlgn="auto" hangingPunct="1">
              <a:spcAft>
                <a:spcPts val="0"/>
              </a:spcAft>
              <a:buFont typeface="Arial" pitchFamily="34" charset="0"/>
              <a:buChar char="•"/>
              <a:defRPr/>
            </a:pPr>
            <a:r>
              <a:rPr lang="nl-NL" dirty="0" smtClean="0"/>
              <a:t>  6    391    V3000</a:t>
            </a:r>
          </a:p>
          <a:p>
            <a:pPr eaLnBrk="1" fontAlgn="auto" hangingPunct="1">
              <a:spcAft>
                <a:spcPts val="0"/>
              </a:spcAft>
              <a:buFont typeface="Arial" pitchFamily="34" charset="0"/>
              <a:buChar char="•"/>
              <a:defRPr/>
            </a:pPr>
            <a:r>
              <a:rPr lang="nl-NL" dirty="0" smtClean="0"/>
              <a:t>  7    391    V3001</a:t>
            </a:r>
          </a:p>
          <a:p>
            <a:pPr eaLnBrk="1" fontAlgn="auto" hangingPunct="1">
              <a:spcAft>
                <a:spcPts val="0"/>
              </a:spcAft>
              <a:buFont typeface="Arial" pitchFamily="34" charset="0"/>
              <a:buChar char="•"/>
              <a:defRPr/>
            </a:pPr>
            <a:r>
              <a:rPr lang="nl-NL" dirty="0" smtClean="0"/>
              <a:t>  8    391    V3001    7661</a:t>
            </a:r>
          </a:p>
          <a:p>
            <a:pPr eaLnBrk="1" fontAlgn="auto" hangingPunct="1">
              <a:spcAft>
                <a:spcPts val="0"/>
              </a:spcAft>
              <a:buFont typeface="Arial" pitchFamily="34" charset="0"/>
              <a:buChar char="•"/>
              <a:defRPr/>
            </a:pPr>
            <a:r>
              <a:rPr lang="nl-NL" dirty="0" smtClean="0"/>
              <a:t>  9    391    V3000    605</a:t>
            </a:r>
          </a:p>
          <a:p>
            <a:pPr eaLnBrk="1" fontAlgn="auto" hangingPunct="1">
              <a:spcAft>
                <a:spcPts val="0"/>
              </a:spcAft>
              <a:buFont typeface="Arial" pitchFamily="34" charset="0"/>
              <a:buChar char="•"/>
              <a:defRPr/>
            </a:pPr>
            <a:r>
              <a:rPr lang="nl-NL" dirty="0" smtClean="0"/>
              <a:t> 10    391    V3000</a:t>
            </a:r>
          </a:p>
          <a:p>
            <a:pPr eaLnBrk="1" fontAlgn="auto" hangingPunct="1">
              <a:spcAft>
                <a:spcPts val="0"/>
              </a:spcAft>
              <a:buFont typeface="Arial" pitchFamily="34" charset="0"/>
              <a:buChar char="•"/>
              <a:defRPr/>
            </a:pPr>
            <a:r>
              <a:rPr lang="nl-NL" dirty="0" smtClean="0"/>
              <a:t> 11    391    V3001</a:t>
            </a:r>
          </a:p>
          <a:p>
            <a:pPr eaLnBrk="1" fontAlgn="auto" hangingPunct="1">
              <a:spcAft>
                <a:spcPts val="0"/>
              </a:spcAft>
              <a:buFont typeface="Arial" pitchFamily="34" charset="0"/>
              <a:buChar char="•"/>
              <a:defRPr/>
            </a:pPr>
            <a:r>
              <a:rPr lang="nl-NL" dirty="0" smtClean="0"/>
              <a:t> 21    391    V3000</a:t>
            </a:r>
          </a:p>
          <a:p>
            <a:pPr eaLnBrk="1" fontAlgn="auto" hangingPunct="1">
              <a:spcAft>
                <a:spcPts val="0"/>
              </a:spcAft>
              <a:buFont typeface="Arial" pitchFamily="34" charset="0"/>
              <a:buChar char="•"/>
              <a:defRPr/>
            </a:pPr>
            <a:r>
              <a:rPr lang="nl-NL" dirty="0" smtClean="0"/>
              <a:t> 22    391    V3000</a:t>
            </a:r>
          </a:p>
          <a:p>
            <a:pPr eaLnBrk="1" fontAlgn="auto" hangingPunct="1">
              <a:spcAft>
                <a:spcPts val="0"/>
              </a:spcAft>
              <a:buFont typeface="Arial" pitchFamily="34" charset="0"/>
              <a:buChar char="•"/>
              <a:defRPr/>
            </a:pPr>
            <a:r>
              <a:rPr lang="nl-NL" dirty="0" smtClean="0"/>
              <a:t> 23    391    V3000    7746</a:t>
            </a:r>
          </a:p>
          <a:p>
            <a:pPr eaLnBrk="1" fontAlgn="auto" hangingPunct="1">
              <a:spcAft>
                <a:spcPts val="0"/>
              </a:spcAft>
              <a:buFont typeface="Arial" pitchFamily="34" charset="0"/>
              <a:buChar char="•"/>
              <a:defRPr/>
            </a:pPr>
            <a:r>
              <a:rPr lang="nl-NL" dirty="0" smtClean="0"/>
              <a:t> 24    391    V3101</a:t>
            </a:r>
          </a:p>
          <a:p>
            <a:pPr eaLnBrk="1" fontAlgn="auto" hangingPunct="1">
              <a:spcAft>
                <a:spcPts val="0"/>
              </a:spcAft>
              <a:buFont typeface="Arial" pitchFamily="34" charset="0"/>
              <a:buChar char="•"/>
              <a:defRPr/>
            </a:pPr>
            <a:r>
              <a:rPr lang="nl-NL" dirty="0" smtClean="0"/>
              <a:t> 27    391    V3000    7746</a:t>
            </a:r>
          </a:p>
          <a:p>
            <a:pPr eaLnBrk="1" fontAlgn="auto" hangingPunct="1">
              <a:spcAft>
                <a:spcPts val="0"/>
              </a:spcAft>
              <a:buFont typeface="Arial" pitchFamily="34" charset="0"/>
              <a:buChar char="•"/>
              <a:defRPr/>
            </a:pPr>
            <a:r>
              <a:rPr lang="nl-NL" dirty="0" smtClean="0"/>
              <a:t> 28    391    V3000    7661</a:t>
            </a:r>
            <a:endParaRPr lang="en-US" dirty="0" smtClean="0"/>
          </a:p>
        </p:txBody>
      </p:sp>
    </p:spTree>
    <p:extLst>
      <p:ext uri="{BB962C8B-B14F-4D97-AF65-F5344CB8AC3E}">
        <p14:creationId xmlns:p14="http://schemas.microsoft.com/office/powerpoint/2010/main" val="241627830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t> </a:t>
            </a:r>
          </a:p>
        </p:txBody>
      </p:sp>
      <p:sp>
        <p:nvSpPr>
          <p:cNvPr id="3" name="Content Placeholder 2"/>
          <p:cNvSpPr>
            <a:spLocks noGrp="1"/>
          </p:cNvSpPr>
          <p:nvPr>
            <p:ph idx="1"/>
          </p:nvPr>
        </p:nvSpPr>
        <p:spPr>
          <a:xfrm>
            <a:off x="457200" y="228600"/>
            <a:ext cx="8229600" cy="5897563"/>
          </a:xfrm>
        </p:spPr>
        <p:txBody>
          <a:bodyPr rtlCol="0">
            <a:normAutofit fontScale="62500" lnSpcReduction="20000"/>
          </a:bodyPr>
          <a:lstStyle/>
          <a:p>
            <a:pPr eaLnBrk="1" fontAlgn="auto" hangingPunct="1">
              <a:spcAft>
                <a:spcPts val="0"/>
              </a:spcAft>
              <a:buFont typeface="Arial" pitchFamily="34" charset="0"/>
              <a:buChar char="•"/>
              <a:defRPr/>
            </a:pPr>
            <a:r>
              <a:rPr lang="nl-NL" dirty="0" smtClean="0"/>
              <a:t>OBS    DRG    DIAG1    DIAG2    DIAG3    DIAG4    DIAG5</a:t>
            </a:r>
          </a:p>
          <a:p>
            <a:pPr eaLnBrk="1" fontAlgn="auto" hangingPunct="1">
              <a:spcAft>
                <a:spcPts val="0"/>
              </a:spcAft>
              <a:buFont typeface="Arial" pitchFamily="34" charset="0"/>
              <a:buChar char="•"/>
              <a:defRPr/>
            </a:pPr>
            <a:endParaRPr lang="nl-NL" dirty="0" smtClean="0"/>
          </a:p>
          <a:p>
            <a:pPr eaLnBrk="1" fontAlgn="auto" hangingPunct="1">
              <a:spcAft>
                <a:spcPts val="0"/>
              </a:spcAft>
              <a:buFont typeface="Arial" pitchFamily="34" charset="0"/>
              <a:buChar char="•"/>
              <a:defRPr/>
            </a:pPr>
            <a:r>
              <a:rPr lang="nl-NL" dirty="0" smtClean="0"/>
              <a:t>   1    390    V3000    7525</a:t>
            </a:r>
          </a:p>
          <a:p>
            <a:pPr eaLnBrk="1" fontAlgn="auto" hangingPunct="1">
              <a:spcAft>
                <a:spcPts val="0"/>
              </a:spcAft>
              <a:buFont typeface="Arial" pitchFamily="34" charset="0"/>
              <a:buChar char="•"/>
              <a:defRPr/>
            </a:pPr>
            <a:r>
              <a:rPr lang="nl-NL" dirty="0" smtClean="0"/>
              <a:t>   2    390    7786     7660</a:t>
            </a:r>
          </a:p>
          <a:p>
            <a:pPr eaLnBrk="1" fontAlgn="auto" hangingPunct="1">
              <a:spcAft>
                <a:spcPts val="0"/>
              </a:spcAft>
              <a:buFont typeface="Arial" pitchFamily="34" charset="0"/>
              <a:buChar char="•"/>
              <a:defRPr/>
            </a:pPr>
            <a:r>
              <a:rPr lang="nl-NL" dirty="0" smtClean="0"/>
              <a:t>   3    390    V301     7526     V718</a:t>
            </a:r>
          </a:p>
          <a:p>
            <a:pPr eaLnBrk="1" fontAlgn="auto" hangingPunct="1">
              <a:spcAft>
                <a:spcPts val="0"/>
              </a:spcAft>
              <a:buFont typeface="Arial" pitchFamily="34" charset="0"/>
              <a:buChar char="•"/>
              <a:defRPr/>
            </a:pPr>
            <a:r>
              <a:rPr lang="nl-NL" dirty="0" smtClean="0"/>
              <a:t>   4    390    V3000    7526</a:t>
            </a:r>
          </a:p>
          <a:p>
            <a:pPr eaLnBrk="1" fontAlgn="auto" hangingPunct="1">
              <a:spcAft>
                <a:spcPts val="0"/>
              </a:spcAft>
              <a:buFont typeface="Arial" pitchFamily="34" charset="0"/>
              <a:buChar char="•"/>
              <a:defRPr/>
            </a:pPr>
            <a:r>
              <a:rPr lang="nl-NL" dirty="0" smtClean="0"/>
              <a:t>   5    390    V3101    7784</a:t>
            </a:r>
          </a:p>
          <a:p>
            <a:pPr eaLnBrk="1" fontAlgn="auto" hangingPunct="1">
              <a:spcAft>
                <a:spcPts val="0"/>
              </a:spcAft>
              <a:buFont typeface="Arial" pitchFamily="34" charset="0"/>
              <a:buChar char="•"/>
              <a:defRPr/>
            </a:pPr>
            <a:r>
              <a:rPr lang="nl-NL" dirty="0" smtClean="0"/>
              <a:t>   6    390    V3000    4279</a:t>
            </a:r>
          </a:p>
          <a:p>
            <a:pPr eaLnBrk="1" fontAlgn="auto" hangingPunct="1">
              <a:spcAft>
                <a:spcPts val="0"/>
              </a:spcAft>
              <a:buFont typeface="Arial" pitchFamily="34" charset="0"/>
              <a:buChar char="•"/>
              <a:defRPr/>
            </a:pPr>
            <a:r>
              <a:rPr lang="nl-NL" dirty="0" smtClean="0"/>
              <a:t>   7    390    V3000    37205</a:t>
            </a:r>
          </a:p>
          <a:p>
            <a:pPr eaLnBrk="1" fontAlgn="auto" hangingPunct="1">
              <a:spcAft>
                <a:spcPts val="0"/>
              </a:spcAft>
              <a:buFont typeface="Arial" pitchFamily="34" charset="0"/>
              <a:buChar char="•"/>
              <a:defRPr/>
            </a:pPr>
            <a:r>
              <a:rPr lang="nl-NL" dirty="0" smtClean="0"/>
              <a:t>   8    390    V3000    76408</a:t>
            </a:r>
          </a:p>
          <a:p>
            <a:pPr eaLnBrk="1" fontAlgn="auto" hangingPunct="1">
              <a:spcAft>
                <a:spcPts val="0"/>
              </a:spcAft>
              <a:buFont typeface="Arial" pitchFamily="34" charset="0"/>
              <a:buChar char="•"/>
              <a:defRPr/>
            </a:pPr>
            <a:r>
              <a:rPr lang="nl-NL" dirty="0" smtClean="0"/>
              <a:t>   9    390    V3000    7526</a:t>
            </a:r>
          </a:p>
          <a:p>
            <a:pPr eaLnBrk="1" fontAlgn="auto" hangingPunct="1">
              <a:spcAft>
                <a:spcPts val="0"/>
              </a:spcAft>
              <a:buFont typeface="Arial" pitchFamily="34" charset="0"/>
              <a:buChar char="•"/>
              <a:defRPr/>
            </a:pPr>
            <a:r>
              <a:rPr lang="nl-NL" dirty="0" smtClean="0"/>
              <a:t>  10    390    V3000    7706</a:t>
            </a:r>
          </a:p>
          <a:p>
            <a:pPr eaLnBrk="1" fontAlgn="auto" hangingPunct="1">
              <a:spcAft>
                <a:spcPts val="0"/>
              </a:spcAft>
              <a:buFont typeface="Arial" pitchFamily="34" charset="0"/>
              <a:buChar char="•"/>
              <a:defRPr/>
            </a:pPr>
            <a:r>
              <a:rPr lang="nl-NL" dirty="0" smtClean="0"/>
              <a:t>  11    390    V3001    71965    7706     7746</a:t>
            </a:r>
          </a:p>
          <a:p>
            <a:pPr eaLnBrk="1" fontAlgn="auto" hangingPunct="1">
              <a:spcAft>
                <a:spcPts val="0"/>
              </a:spcAft>
              <a:buFont typeface="Arial" pitchFamily="34" charset="0"/>
              <a:buChar char="•"/>
              <a:defRPr/>
            </a:pPr>
            <a:r>
              <a:rPr lang="nl-NL" dirty="0" smtClean="0"/>
              <a:t>  12    390    V3000    7661     74910</a:t>
            </a:r>
          </a:p>
          <a:p>
            <a:pPr eaLnBrk="1" fontAlgn="auto" hangingPunct="1">
              <a:spcAft>
                <a:spcPts val="0"/>
              </a:spcAft>
              <a:buFont typeface="Arial" pitchFamily="34" charset="0"/>
              <a:buChar char="•"/>
              <a:defRPr/>
            </a:pPr>
            <a:r>
              <a:rPr lang="nl-NL" dirty="0" smtClean="0"/>
              <a:t>  13    390    V3000    7793</a:t>
            </a:r>
          </a:p>
          <a:p>
            <a:pPr eaLnBrk="1" fontAlgn="auto" hangingPunct="1">
              <a:spcAft>
                <a:spcPts val="0"/>
              </a:spcAft>
              <a:buFont typeface="Arial" pitchFamily="34" charset="0"/>
              <a:buChar char="•"/>
              <a:defRPr/>
            </a:pPr>
            <a:r>
              <a:rPr lang="nl-NL" dirty="0" smtClean="0"/>
              <a:t>  14    390    V3000    7706</a:t>
            </a:r>
          </a:p>
          <a:p>
            <a:pPr eaLnBrk="1" fontAlgn="auto" hangingPunct="1">
              <a:spcAft>
                <a:spcPts val="0"/>
              </a:spcAft>
              <a:buFont typeface="Arial" pitchFamily="34" charset="0"/>
              <a:buChar char="•"/>
              <a:defRPr/>
            </a:pPr>
            <a:r>
              <a:rPr lang="nl-NL" dirty="0" smtClean="0"/>
              <a:t>  15    390    V3000    75501</a:t>
            </a:r>
          </a:p>
          <a:p>
            <a:pPr eaLnBrk="1" fontAlgn="auto" hangingPunct="1">
              <a:spcAft>
                <a:spcPts val="0"/>
              </a:spcAft>
              <a:buFont typeface="Arial" pitchFamily="34" charset="0"/>
              <a:buChar char="•"/>
              <a:defRPr/>
            </a:pPr>
            <a:r>
              <a:rPr lang="nl-NL" dirty="0" smtClean="0"/>
              <a:t>  16    390    V3001    7526</a:t>
            </a:r>
          </a:p>
          <a:p>
            <a:pPr eaLnBrk="1" fontAlgn="auto" hangingPunct="1">
              <a:spcAft>
                <a:spcPts val="0"/>
              </a:spcAft>
              <a:buFont typeface="Arial" pitchFamily="34" charset="0"/>
              <a:buChar char="•"/>
              <a:defRPr/>
            </a:pPr>
            <a:r>
              <a:rPr lang="nl-NL" dirty="0" smtClean="0"/>
              <a:t>  17    390    V3001    V718</a:t>
            </a:r>
            <a:endParaRPr lang="en-US" dirty="0" smtClean="0"/>
          </a:p>
        </p:txBody>
      </p:sp>
    </p:spTree>
    <p:extLst>
      <p:ext uri="{BB962C8B-B14F-4D97-AF65-F5344CB8AC3E}">
        <p14:creationId xmlns:p14="http://schemas.microsoft.com/office/powerpoint/2010/main" val="13085521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smtClean="0"/>
              <a:t> </a:t>
            </a:r>
          </a:p>
        </p:txBody>
      </p:sp>
      <p:sp>
        <p:nvSpPr>
          <p:cNvPr id="3" name="Content Placeholder 2"/>
          <p:cNvSpPr>
            <a:spLocks noGrp="1"/>
          </p:cNvSpPr>
          <p:nvPr>
            <p:ph idx="1"/>
          </p:nvPr>
        </p:nvSpPr>
        <p:spPr>
          <a:xfrm>
            <a:off x="457200" y="228600"/>
            <a:ext cx="8229600" cy="5897563"/>
          </a:xfrm>
        </p:spPr>
        <p:txBody>
          <a:bodyPr rtlCol="0">
            <a:normAutofit fontScale="62500" lnSpcReduction="20000"/>
          </a:bodyPr>
          <a:lstStyle/>
          <a:p>
            <a:pPr eaLnBrk="1" fontAlgn="auto" hangingPunct="1">
              <a:spcAft>
                <a:spcPts val="0"/>
              </a:spcAft>
              <a:buFont typeface="Arial" pitchFamily="34" charset="0"/>
              <a:buChar char="•"/>
              <a:defRPr/>
            </a:pPr>
            <a:r>
              <a:rPr lang="nl-NL" dirty="0" smtClean="0"/>
              <a:t>OBS    DRG    DIAG1    DIAG2    DIAG3    DIAG4    DIAG5</a:t>
            </a:r>
          </a:p>
          <a:p>
            <a:pPr eaLnBrk="1" fontAlgn="auto" hangingPunct="1">
              <a:spcAft>
                <a:spcPts val="0"/>
              </a:spcAft>
              <a:buFont typeface="Arial" pitchFamily="34" charset="0"/>
              <a:buChar char="•"/>
              <a:defRPr/>
            </a:pPr>
            <a:endParaRPr lang="nl-NL" dirty="0" smtClean="0"/>
          </a:p>
          <a:p>
            <a:pPr eaLnBrk="1" fontAlgn="auto" hangingPunct="1">
              <a:spcAft>
                <a:spcPts val="0"/>
              </a:spcAft>
              <a:buFont typeface="Arial" pitchFamily="34" charset="0"/>
              <a:buChar char="•"/>
              <a:defRPr/>
            </a:pPr>
            <a:r>
              <a:rPr lang="nl-NL" dirty="0" smtClean="0"/>
              <a:t>  1    389    V3000    7701</a:t>
            </a:r>
          </a:p>
          <a:p>
            <a:pPr eaLnBrk="1" fontAlgn="auto" hangingPunct="1">
              <a:spcAft>
                <a:spcPts val="0"/>
              </a:spcAft>
              <a:buFont typeface="Arial" pitchFamily="34" charset="0"/>
              <a:buChar char="•"/>
              <a:defRPr/>
            </a:pPr>
            <a:r>
              <a:rPr lang="nl-NL" dirty="0" smtClean="0"/>
              <a:t>  2    389    V3001    7731</a:t>
            </a:r>
          </a:p>
          <a:p>
            <a:pPr eaLnBrk="1" fontAlgn="auto" hangingPunct="1">
              <a:spcAft>
                <a:spcPts val="0"/>
              </a:spcAft>
              <a:buFont typeface="Arial" pitchFamily="34" charset="0"/>
              <a:buChar char="•"/>
              <a:defRPr/>
            </a:pPr>
            <a:r>
              <a:rPr lang="nl-NL" dirty="0" smtClean="0"/>
              <a:t>  3    389    7701     7718     V3001    0389     7792</a:t>
            </a:r>
          </a:p>
          <a:p>
            <a:pPr eaLnBrk="1" fontAlgn="auto" hangingPunct="1">
              <a:spcAft>
                <a:spcPts val="0"/>
              </a:spcAft>
              <a:buFont typeface="Arial" pitchFamily="34" charset="0"/>
              <a:buChar char="•"/>
              <a:defRPr/>
            </a:pPr>
            <a:r>
              <a:rPr lang="nl-NL" dirty="0" smtClean="0"/>
              <a:t>  4    389    7718</a:t>
            </a:r>
          </a:p>
          <a:p>
            <a:pPr eaLnBrk="1" fontAlgn="auto" hangingPunct="1">
              <a:spcAft>
                <a:spcPts val="0"/>
              </a:spcAft>
              <a:buFont typeface="Arial" pitchFamily="34" charset="0"/>
              <a:buChar char="•"/>
              <a:defRPr/>
            </a:pPr>
            <a:r>
              <a:rPr lang="nl-NL" dirty="0" smtClean="0"/>
              <a:t>  5    389    V3001    7708     5531</a:t>
            </a:r>
          </a:p>
          <a:p>
            <a:pPr eaLnBrk="1" fontAlgn="auto" hangingPunct="1">
              <a:spcAft>
                <a:spcPts val="0"/>
              </a:spcAft>
              <a:buFont typeface="Arial" pitchFamily="34" charset="0"/>
              <a:buChar char="•"/>
              <a:defRPr/>
            </a:pPr>
            <a:r>
              <a:rPr lang="nl-NL" dirty="0" smtClean="0"/>
              <a:t>  6    389    V3000    76408    7731</a:t>
            </a:r>
          </a:p>
          <a:p>
            <a:pPr eaLnBrk="1" fontAlgn="auto" hangingPunct="1">
              <a:spcAft>
                <a:spcPts val="0"/>
              </a:spcAft>
              <a:buFont typeface="Arial" pitchFamily="34" charset="0"/>
              <a:buChar char="•"/>
              <a:defRPr/>
            </a:pPr>
            <a:r>
              <a:rPr lang="nl-NL" dirty="0" smtClean="0"/>
              <a:t>  7    389    V3000    7661     7731</a:t>
            </a:r>
          </a:p>
          <a:p>
            <a:pPr eaLnBrk="1" fontAlgn="auto" hangingPunct="1">
              <a:spcAft>
                <a:spcPts val="0"/>
              </a:spcAft>
              <a:buFont typeface="Arial" pitchFamily="34" charset="0"/>
              <a:buChar char="•"/>
              <a:defRPr/>
            </a:pPr>
            <a:r>
              <a:rPr lang="nl-NL" dirty="0" smtClean="0"/>
              <a:t>  8    389    V3101    7731</a:t>
            </a:r>
          </a:p>
          <a:p>
            <a:pPr eaLnBrk="1" fontAlgn="auto" hangingPunct="1">
              <a:spcAft>
                <a:spcPts val="0"/>
              </a:spcAft>
              <a:buFont typeface="Arial" pitchFamily="34" charset="0"/>
              <a:buChar char="•"/>
              <a:defRPr/>
            </a:pPr>
            <a:r>
              <a:rPr lang="nl-NL" dirty="0" smtClean="0"/>
              <a:t>  9    389    V3000    7731</a:t>
            </a:r>
          </a:p>
          <a:p>
            <a:pPr eaLnBrk="1" fontAlgn="auto" hangingPunct="1">
              <a:spcAft>
                <a:spcPts val="0"/>
              </a:spcAft>
              <a:buFont typeface="Arial" pitchFamily="34" charset="0"/>
              <a:buChar char="•"/>
              <a:defRPr/>
            </a:pPr>
            <a:r>
              <a:rPr lang="nl-NL" dirty="0" smtClean="0"/>
              <a:t> 10    389    V3000    7731</a:t>
            </a:r>
          </a:p>
          <a:p>
            <a:pPr eaLnBrk="1" fontAlgn="auto" hangingPunct="1">
              <a:spcAft>
                <a:spcPts val="0"/>
              </a:spcAft>
              <a:buFont typeface="Arial" pitchFamily="34" charset="0"/>
              <a:buChar char="•"/>
              <a:defRPr/>
            </a:pPr>
            <a:r>
              <a:rPr lang="nl-NL" dirty="0" smtClean="0"/>
              <a:t> 11    389    V3000    7454</a:t>
            </a:r>
          </a:p>
          <a:p>
            <a:pPr eaLnBrk="1" fontAlgn="auto" hangingPunct="1">
              <a:spcAft>
                <a:spcPts val="0"/>
              </a:spcAft>
              <a:buFont typeface="Arial" pitchFamily="34" charset="0"/>
              <a:buChar char="•"/>
              <a:defRPr/>
            </a:pPr>
            <a:r>
              <a:rPr lang="nl-NL" dirty="0" smtClean="0"/>
              <a:t> 12    389    V3000    7708</a:t>
            </a:r>
          </a:p>
          <a:p>
            <a:pPr eaLnBrk="1" fontAlgn="auto" hangingPunct="1">
              <a:spcAft>
                <a:spcPts val="0"/>
              </a:spcAft>
              <a:buFont typeface="Arial" pitchFamily="34" charset="0"/>
              <a:buChar char="•"/>
              <a:defRPr/>
            </a:pPr>
            <a:r>
              <a:rPr lang="nl-NL" dirty="0" smtClean="0"/>
              <a:t> 13    389    V3001    7731</a:t>
            </a:r>
          </a:p>
          <a:p>
            <a:pPr eaLnBrk="1" fontAlgn="auto" hangingPunct="1">
              <a:spcAft>
                <a:spcPts val="0"/>
              </a:spcAft>
              <a:buFont typeface="Arial" pitchFamily="34" charset="0"/>
              <a:buChar char="•"/>
              <a:defRPr/>
            </a:pPr>
            <a:r>
              <a:rPr lang="nl-NL" dirty="0" smtClean="0"/>
              <a:t> 14    389    7756     7824</a:t>
            </a:r>
          </a:p>
          <a:p>
            <a:pPr eaLnBrk="1" fontAlgn="auto" hangingPunct="1">
              <a:spcAft>
                <a:spcPts val="0"/>
              </a:spcAft>
              <a:buFont typeface="Arial" pitchFamily="34" charset="0"/>
              <a:buChar char="•"/>
              <a:defRPr/>
            </a:pPr>
            <a:r>
              <a:rPr lang="nl-NL" dirty="0" smtClean="0"/>
              <a:t> 15    389    V3001    7708     7718     75462    7746</a:t>
            </a:r>
          </a:p>
          <a:p>
            <a:pPr eaLnBrk="1" fontAlgn="auto" hangingPunct="1">
              <a:spcAft>
                <a:spcPts val="0"/>
              </a:spcAft>
              <a:buFont typeface="Arial" pitchFamily="34" charset="0"/>
              <a:buChar char="•"/>
              <a:defRPr/>
            </a:pPr>
            <a:r>
              <a:rPr lang="nl-NL" dirty="0" smtClean="0"/>
              <a:t> 16    389    V3001    7795     7863     7706</a:t>
            </a:r>
          </a:p>
          <a:p>
            <a:pPr eaLnBrk="1" fontAlgn="auto" hangingPunct="1">
              <a:spcAft>
                <a:spcPts val="0"/>
              </a:spcAft>
              <a:buFont typeface="Arial" pitchFamily="34" charset="0"/>
              <a:buChar char="•"/>
              <a:defRPr/>
            </a:pPr>
            <a:r>
              <a:rPr lang="nl-NL" dirty="0" smtClean="0"/>
              <a:t> 17    389    7732     7526</a:t>
            </a:r>
            <a:endParaRPr lang="en-US" dirty="0" smtClean="0"/>
          </a:p>
        </p:txBody>
      </p:sp>
    </p:spTree>
    <p:extLst>
      <p:ext uri="{BB962C8B-B14F-4D97-AF65-F5344CB8AC3E}">
        <p14:creationId xmlns:p14="http://schemas.microsoft.com/office/powerpoint/2010/main" val="418283055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DRG payment and medical records</a:t>
            </a:r>
            <a:endParaRPr lang="en-US" dirty="0"/>
          </a:p>
        </p:txBody>
      </p:sp>
      <p:sp>
        <p:nvSpPr>
          <p:cNvPr id="3" name="Content Placeholder 2"/>
          <p:cNvSpPr>
            <a:spLocks noGrp="1"/>
          </p:cNvSpPr>
          <p:nvPr>
            <p:ph idx="1"/>
          </p:nvPr>
        </p:nvSpPr>
        <p:spPr/>
        <p:txBody>
          <a:bodyPr/>
          <a:lstStyle/>
          <a:p>
            <a:r>
              <a:rPr lang="en-US" dirty="0" smtClean="0"/>
              <a:t>Suddenly, a profit center</a:t>
            </a:r>
          </a:p>
          <a:p>
            <a:r>
              <a:rPr lang="en-US" dirty="0" smtClean="0"/>
              <a:t>DRG creep</a:t>
            </a:r>
          </a:p>
          <a:p>
            <a:pPr lvl="1"/>
            <a:r>
              <a:rPr lang="en-US" dirty="0" smtClean="0"/>
              <a:t>Recording of diagnoses, and order of diagnoses</a:t>
            </a:r>
            <a:r>
              <a:rPr lang="en-US" smtClean="0"/>
              <a:t>, mattered</a:t>
            </a:r>
            <a:endParaRPr lang="en-US"/>
          </a:p>
        </p:txBody>
      </p:sp>
    </p:spTree>
    <p:extLst>
      <p:ext uri="{BB962C8B-B14F-4D97-AF65-F5344CB8AC3E}">
        <p14:creationId xmlns:p14="http://schemas.microsoft.com/office/powerpoint/2010/main" val="2974567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98</TotalTime>
  <Words>1384</Words>
  <Application>Microsoft Macintosh PowerPoint</Application>
  <PresentationFormat>On-screen Show (4:3)</PresentationFormat>
  <Paragraphs>170</Paragraphs>
  <Slides>33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Office Theme</vt:lpstr>
      <vt:lpstr>Worksheet</vt:lpstr>
      <vt:lpstr>DRGs</vt:lpstr>
      <vt:lpstr>The UCR boondoggle</vt:lpstr>
      <vt:lpstr>Diagnosis-Related Groups  for Hospital Payment</vt:lpstr>
      <vt:lpstr>Diagnosis-Related Groups  for Hospital Payment</vt:lpstr>
      <vt:lpstr>SC Medicaid shortly after DRG’s started</vt:lpstr>
      <vt:lpstr> </vt:lpstr>
      <vt:lpstr> </vt:lpstr>
      <vt:lpstr> </vt:lpstr>
      <vt:lpstr>DRG payment and medical records</vt:lpstr>
      <vt:lpstr>PowerPoint Presentation</vt:lpstr>
      <vt:lpstr>PowerPoint Presentation</vt:lpstr>
      <vt:lpstr>Effect of DRG payment</vt:lpstr>
      <vt:lpstr>PowerPoint Presentation</vt:lpstr>
      <vt:lpstr>Quicker and sicker  with PPS</vt:lpstr>
      <vt:lpstr>Quicker and sicker  with PPS</vt:lpstr>
      <vt:lpstr>PowerPoint Presentation</vt:lpstr>
      <vt:lpstr>PowerPoint Presentation</vt:lpstr>
      <vt:lpstr>RBRVS</vt:lpstr>
      <vt:lpstr>Resource-Based Relative Value System for physician payment</vt:lpstr>
      <vt:lpstr>RBRVS = DRGs for doctors?</vt:lpstr>
      <vt:lpstr>RBRVS = DRGs for doctors?</vt:lpstr>
      <vt:lpstr>Historical context</vt:lpstr>
      <vt:lpstr>RBRVS</vt:lpstr>
      <vt:lpstr>Physician work measure for RBRVS</vt:lpstr>
      <vt:lpstr>The goal</vt:lpstr>
      <vt:lpstr>RBRVS formula</vt:lpstr>
      <vt:lpstr>PowerPoint Presentation</vt:lpstr>
      <vt:lpstr>Total Work formula</vt:lpstr>
      <vt:lpstr>Compares actual Medicare payments with what Medicare would pay if proportional to RBRV and total-payment-neutral</vt:lpstr>
      <vt:lpstr>PowerPoint Presentation</vt:lpstr>
      <vt:lpstr>Potential RBRVS impact</vt:lpstr>
      <vt:lpstr>Limitations of RBRVS</vt:lpstr>
      <vt:lpstr>As implemented by SC Medicaid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DRGs</dc:title>
  <dc:creator>Sam Baker</dc:creator>
  <cp:lastModifiedBy>Sam Baker</cp:lastModifiedBy>
  <cp:revision>8</cp:revision>
  <dcterms:created xsi:type="dcterms:W3CDTF">2011-10-03T17:47:40Z</dcterms:created>
  <dcterms:modified xsi:type="dcterms:W3CDTF">2011-10-03T19:39:17Z</dcterms:modified>
</cp:coreProperties>
</file>